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57" r:id="rId9"/>
    <p:sldId id="258" r:id="rId10"/>
    <p:sldId id="259" r:id="rId11"/>
    <p:sldId id="260" r:id="rId12"/>
    <p:sldId id="269" r:id="rId13"/>
    <p:sldId id="270" r:id="rId14"/>
    <p:sldId id="271" r:id="rId15"/>
    <p:sldId id="262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72D4"/>
    <a:srgbClr val="FFFF66"/>
    <a:srgbClr val="FF822D"/>
    <a:srgbClr val="FF99FF"/>
    <a:srgbClr val="FF66FF"/>
    <a:srgbClr val="FFFF99"/>
    <a:srgbClr val="00FFFF"/>
    <a:srgbClr val="FFFFCC"/>
    <a:srgbClr val="BD92DE"/>
    <a:srgbClr val="CD6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8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7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3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2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8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4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4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5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6F774-8B09-496F-8E33-9BACA55C30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A6E2D-F499-410A-9BD5-A1F66477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6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2955120@N05/8431235405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cenic-view-of-beach-248797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hyperlink" Target="https://pixabay.com/illustrations/ocean-background-sea-palm-trees-3995567/" TargetMode="External"/><Relationship Id="rId7" Type="http://schemas.openxmlformats.org/officeDocument/2006/relationships/image" Target="../media/image38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42.gif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56" y="140712"/>
            <a:ext cx="11648049" cy="6717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 GIÁO DỤC VÀ ĐÀO TẠO HUYỆN TIÊN LÃNG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MẦM NON TÂY HƯNG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THI GIÁO VIÊN DẠY GIỎI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DỤC MẦM NON CẤP HUYỆN, NĂM HỌC 2021-2022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 CÁO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 PHÁP NÂNG CAO CHẤT LƯỢNG CÔNG TÁC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SÓC - NUÔI DƯỠNG - GIÁO DỤC TRẺ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BIỆN 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BIỆN PHÁP GIÁO DỤC KĨ NĂNG SỐNG CHO TRẺ 5 - 6 TUỔI”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Nhỉnh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Hưng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Hưng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03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Nhạc Vòng tròn tiết tấu">
            <a:hlinkClick r:id="" action="ppaction://media"/>
            <a:extLst>
              <a:ext uri="{FF2B5EF4-FFF2-40B4-BE49-F238E27FC236}">
                <a16:creationId xmlns:a16="http://schemas.microsoft.com/office/drawing/2014/main" id="{C49AC03E-4F12-4EB5-9F38-B7B77829B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8497" y="867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ảnh 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48" y="661182"/>
            <a:ext cx="5405682" cy="56962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11014" y="951516"/>
            <a:ext cx="5884985" cy="5006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3.3.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sệt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to,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4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827" y="175286"/>
            <a:ext cx="11549575" cy="3363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3.4.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cuả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B000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ảnh 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71" y="3539027"/>
            <a:ext cx="5472331" cy="318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" y="3539027"/>
            <a:ext cx="5669280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4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5 Points 1">
            <a:extLst>
              <a:ext uri="{FF2B5EF4-FFF2-40B4-BE49-F238E27FC236}">
                <a16:creationId xmlns:a16="http://schemas.microsoft.com/office/drawing/2014/main" id="{DCF97A4A-4AF7-4A7C-A2D3-F46E75947027}"/>
              </a:ext>
            </a:extLst>
          </p:cNvPr>
          <p:cNvSpPr/>
          <p:nvPr/>
        </p:nvSpPr>
        <p:spPr>
          <a:xfrm>
            <a:off x="0" y="0"/>
            <a:ext cx="3670852" cy="3429000"/>
          </a:xfrm>
          <a:prstGeom prst="star5">
            <a:avLst>
              <a:gd name="adj" fmla="val 27294"/>
              <a:gd name="hf" fmla="val 105146"/>
              <a:gd name="vf" fmla="val 110557"/>
            </a:avLst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8F3CCBEE-56F5-4489-8620-4249470B56BD}"/>
              </a:ext>
            </a:extLst>
          </p:cNvPr>
          <p:cNvSpPr/>
          <p:nvPr/>
        </p:nvSpPr>
        <p:spPr>
          <a:xfrm>
            <a:off x="3670852" y="291548"/>
            <a:ext cx="8335618" cy="6566452"/>
          </a:xfrm>
          <a:prstGeom prst="foldedCorner">
            <a:avLst/>
          </a:prstGeom>
          <a:solidFill>
            <a:srgbClr val="FF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endParaRPr lang="en-US" sz="2400" b="1" dirty="0">
              <a:solidFill>
                <a:srgbClr val="0B000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endParaRPr lang="en-US" sz="2400" b="1" dirty="0">
              <a:solidFill>
                <a:srgbClr val="0B000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endParaRPr lang="en-US" sz="2400" b="1" dirty="0">
              <a:solidFill>
                <a:srgbClr val="0B000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nhạy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bao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solidFill>
                  <a:srgbClr val="0B00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15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CD18D1-BE44-4FDA-9E52-C7FC88677F13}"/>
              </a:ext>
            </a:extLst>
          </p:cNvPr>
          <p:cNvSpPr/>
          <p:nvPr/>
        </p:nvSpPr>
        <p:spPr>
          <a:xfrm>
            <a:off x="4296229" y="0"/>
            <a:ext cx="7895771" cy="1828800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rãi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rãi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D556FB-467C-49E3-8A83-9D1D06E2A494}"/>
              </a:ext>
            </a:extLst>
          </p:cNvPr>
          <p:cNvGrpSpPr/>
          <p:nvPr/>
        </p:nvGrpSpPr>
        <p:grpSpPr>
          <a:xfrm>
            <a:off x="1" y="1582057"/>
            <a:ext cx="12191999" cy="5275943"/>
            <a:chOff x="1" y="1436914"/>
            <a:chExt cx="12191999" cy="5275943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965181B5-D24E-46C2-96C8-429BE9EF262A}"/>
                </a:ext>
              </a:extLst>
            </p:cNvPr>
            <p:cNvSpPr/>
            <p:nvPr/>
          </p:nvSpPr>
          <p:spPr>
            <a:xfrm>
              <a:off x="1" y="1436914"/>
              <a:ext cx="12191999" cy="5275943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3B067F-7D4E-4CBF-A415-F0BBC1B0C250}"/>
                </a:ext>
              </a:extLst>
            </p:cNvPr>
            <p:cNvSpPr txBox="1"/>
            <p:nvPr/>
          </p:nvSpPr>
          <p:spPr>
            <a:xfrm>
              <a:off x="1204685" y="2342591"/>
              <a:ext cx="9681029" cy="37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endPara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5-6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theo.</a:t>
              </a:r>
              <a:endPara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phối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huynh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FontTx/>
                <a:buChar char="-"/>
              </a:pP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820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F5F05CF0-75BD-405F-BF64-2DA5C2A426A5}"/>
              </a:ext>
            </a:extLst>
          </p:cNvPr>
          <p:cNvSpPr/>
          <p:nvPr/>
        </p:nvSpPr>
        <p:spPr>
          <a:xfrm>
            <a:off x="188686" y="261257"/>
            <a:ext cx="12003314" cy="4484914"/>
          </a:xfrm>
          <a:prstGeom prst="horizontalScroll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F47B-E082-4BE8-B442-BB1CCB1DD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6" y="4743140"/>
            <a:ext cx="1163132" cy="104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A2303-9D17-4F84-894D-9812DE598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815" y="5348968"/>
            <a:ext cx="1076325" cy="600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272FE5-4B06-44FC-A1B7-EB2034843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98" y="5348968"/>
            <a:ext cx="1028700" cy="129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0A058-06A9-4D62-8DBB-A167D05AF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36" y="4418920"/>
            <a:ext cx="952500" cy="628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D5B03-6705-46A1-AF6B-909737F28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24" y="4548053"/>
            <a:ext cx="2171700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3CB9F8-C06D-4A96-83C7-236B63D5C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56" y="55626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1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867" y="573650"/>
            <a:ext cx="11343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432019"/>
              </p:ext>
            </p:extLst>
          </p:nvPr>
        </p:nvGraphicFramePr>
        <p:xfrm>
          <a:off x="647116" y="1181687"/>
          <a:ext cx="10888391" cy="5324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096">
                  <a:extLst>
                    <a:ext uri="{9D8B030D-6E8A-4147-A177-3AD203B41FA5}">
                      <a16:colId xmlns:a16="http://schemas.microsoft.com/office/drawing/2014/main" val="4013499562"/>
                    </a:ext>
                  </a:extLst>
                </a:gridCol>
                <a:gridCol w="4994031">
                  <a:extLst>
                    <a:ext uri="{9D8B030D-6E8A-4147-A177-3AD203B41FA5}">
                      <a16:colId xmlns:a16="http://schemas.microsoft.com/office/drawing/2014/main" val="3830075676"/>
                    </a:ext>
                  </a:extLst>
                </a:gridCol>
                <a:gridCol w="1600277">
                  <a:extLst>
                    <a:ext uri="{9D8B030D-6E8A-4147-A177-3AD203B41FA5}">
                      <a16:colId xmlns:a16="http://schemas.microsoft.com/office/drawing/2014/main" val="2651669057"/>
                    </a:ext>
                  </a:extLst>
                </a:gridCol>
                <a:gridCol w="1323117">
                  <a:extLst>
                    <a:ext uri="{9D8B030D-6E8A-4147-A177-3AD203B41FA5}">
                      <a16:colId xmlns:a16="http://schemas.microsoft.com/office/drawing/2014/main" val="4049447669"/>
                    </a:ext>
                  </a:extLst>
                </a:gridCol>
                <a:gridCol w="1323117">
                  <a:extLst>
                    <a:ext uri="{9D8B030D-6E8A-4147-A177-3AD203B41FA5}">
                      <a16:colId xmlns:a16="http://schemas.microsoft.com/office/drawing/2014/main" val="2780074274"/>
                    </a:ext>
                  </a:extLst>
                </a:gridCol>
                <a:gridCol w="1211753">
                  <a:extLst>
                    <a:ext uri="{9D8B030D-6E8A-4147-A177-3AD203B41FA5}">
                      <a16:colId xmlns:a16="http://schemas.microsoft.com/office/drawing/2014/main" val="2221240477"/>
                    </a:ext>
                  </a:extLst>
                </a:gridCol>
              </a:tblGrid>
              <a:tr h="994567">
                <a:tc rowSpan="2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Các kĩ năng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khi thực hiện các giải pháp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90697"/>
                  </a:ext>
                </a:extLst>
              </a:tr>
              <a:tr h="52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trẻ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2922580"/>
                  </a:ext>
                </a:extLst>
              </a:tr>
              <a:tr h="494927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4264406"/>
                  </a:ext>
                </a:extLst>
              </a:tr>
              <a:tr h="494927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4508221"/>
                  </a:ext>
                </a:extLst>
              </a:tr>
              <a:tr h="509068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7119721"/>
                  </a:ext>
                </a:extLst>
              </a:tr>
              <a:tr h="509068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 năng tự phục vụ và tự vệ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4393752"/>
                  </a:ext>
                </a:extLst>
              </a:tr>
              <a:tr h="494927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 năng kiểm soát cảm xúc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0504209"/>
                  </a:ext>
                </a:extLst>
              </a:tr>
              <a:tr h="378960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 năng hợp tác, làm việc nhóm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9952858"/>
                  </a:ext>
                </a:extLst>
              </a:tr>
              <a:tr h="519673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 năng giải quyết vấn đề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7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640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48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0990" y="1758461"/>
            <a:ext cx="8145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DD0C4-CBEC-4BE5-94BC-CA2461AF1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563756" cy="1377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C5535-3B58-4C8A-9DE6-23A32F82A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58" y="3631096"/>
            <a:ext cx="2849216" cy="3226904"/>
          </a:xfrm>
          <a:prstGeom prst="rect">
            <a:avLst/>
          </a:prstGeom>
        </p:spPr>
      </p:pic>
      <p:pic>
        <p:nvPicPr>
          <p:cNvPr id="7" name="Little Girl Beat.mp3">
            <a:hlinkClick r:id="" action="ppaction://media"/>
            <a:extLst>
              <a:ext uri="{FF2B5EF4-FFF2-40B4-BE49-F238E27FC236}">
                <a16:creationId xmlns:a16="http://schemas.microsoft.com/office/drawing/2014/main" id="{C56676AF-05FD-4E62-9355-0E15B9AF3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5698" y="1346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3E63DF-97F2-4450-B81C-6A1DD20B9EC5}"/>
              </a:ext>
            </a:extLst>
          </p:cNvPr>
          <p:cNvGrpSpPr/>
          <p:nvPr/>
        </p:nvGrpSpPr>
        <p:grpSpPr>
          <a:xfrm>
            <a:off x="75028" y="188546"/>
            <a:ext cx="11662117" cy="6359965"/>
            <a:chOff x="75028" y="188546"/>
            <a:chExt cx="11662117" cy="6359965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22D6315B-FA09-4B2E-8A6C-4D43EA2CEE3E}"/>
                </a:ext>
              </a:extLst>
            </p:cNvPr>
            <p:cNvSpPr/>
            <p:nvPr/>
          </p:nvSpPr>
          <p:spPr>
            <a:xfrm>
              <a:off x="75028" y="188546"/>
              <a:ext cx="11662117" cy="6359965"/>
            </a:xfrm>
            <a:prstGeom prst="round2Diag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04879C-9B48-4984-A0C2-627AC37157D9}"/>
                </a:ext>
              </a:extLst>
            </p:cNvPr>
            <p:cNvSpPr txBox="1"/>
            <p:nvPr/>
          </p:nvSpPr>
          <p:spPr>
            <a:xfrm>
              <a:off x="1228725" y="2524814"/>
              <a:ext cx="9370001" cy="2269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6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6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6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6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6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6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6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6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6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6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endPara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0697C3C-B146-4ECB-8F10-290E5992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67604"/>
            <a:ext cx="8025191" cy="1678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474224-662D-4567-B9BC-9009C1A98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27" y="4364182"/>
            <a:ext cx="1759528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2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18954D03-9C7C-436A-A4E4-72D8C4C70069}"/>
              </a:ext>
            </a:extLst>
          </p:cNvPr>
          <p:cNvSpPr/>
          <p:nvPr/>
        </p:nvSpPr>
        <p:spPr>
          <a:xfrm>
            <a:off x="3587263" y="1"/>
            <a:ext cx="7842738" cy="178723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2D733BD2-E878-4996-82EC-594F51DA370E}"/>
              </a:ext>
            </a:extLst>
          </p:cNvPr>
          <p:cNvSpPr/>
          <p:nvPr/>
        </p:nvSpPr>
        <p:spPr>
          <a:xfrm>
            <a:off x="1995055" y="1288473"/>
            <a:ext cx="10196945" cy="5805056"/>
          </a:xfrm>
          <a:prstGeom prst="horizontalScroll">
            <a:avLst/>
          </a:prstGeom>
          <a:solidFill>
            <a:srgbClr val="FF8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6EAF2E-E254-4012-8232-B0AB04026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90" y="-1"/>
            <a:ext cx="2313709" cy="2881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6531F8-C079-4913-A234-31FE4A595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6123709"/>
            <a:ext cx="9919854" cy="7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9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16585-0683-4EBA-97B3-2B8B77EBE291}"/>
              </a:ext>
            </a:extLst>
          </p:cNvPr>
          <p:cNvSpPr txBox="1"/>
          <p:nvPr/>
        </p:nvSpPr>
        <p:spPr>
          <a:xfrm>
            <a:off x="4572000" y="2644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A32873-7242-4304-9DB9-3829D91E738B}"/>
              </a:ext>
            </a:extLst>
          </p:cNvPr>
          <p:cNvSpPr/>
          <p:nvPr/>
        </p:nvSpPr>
        <p:spPr>
          <a:xfrm>
            <a:off x="379861" y="79734"/>
            <a:ext cx="5570563" cy="66985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1.Thực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ơ,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,...hay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E322165F-6EC9-4D77-8AEC-77183C02E712}"/>
              </a:ext>
            </a:extLst>
          </p:cNvPr>
          <p:cNvSpPr/>
          <p:nvPr/>
        </p:nvSpPr>
        <p:spPr>
          <a:xfrm>
            <a:off x="6096001" y="286604"/>
            <a:ext cx="5859438" cy="6373504"/>
          </a:xfrm>
          <a:prstGeom prst="verticalScroll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74A30-B6D5-432B-9902-D23112594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447309"/>
            <a:ext cx="1704109" cy="2410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01E20-57A8-4194-BE2E-DCDF77E45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24" y="197892"/>
            <a:ext cx="4468090" cy="1278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042FD-817F-490A-862A-6C2C95D92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12" y="488837"/>
            <a:ext cx="1311059" cy="98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15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F6931B94-ED62-4725-A547-F26CD3AE6F5F}"/>
              </a:ext>
            </a:extLst>
          </p:cNvPr>
          <p:cNvSpPr/>
          <p:nvPr/>
        </p:nvSpPr>
        <p:spPr>
          <a:xfrm>
            <a:off x="1692322" y="530088"/>
            <a:ext cx="9089409" cy="5539408"/>
          </a:xfrm>
          <a:prstGeom prst="horizontalScroll">
            <a:avLst/>
          </a:prstGeom>
          <a:solidFill>
            <a:srgbClr val="BD92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5-6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35158-BB8E-4CD3-9517-0F3DC5EF1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01" y="0"/>
            <a:ext cx="1397344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66782-996B-4C9A-AC79-2B2184604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1" y="4488872"/>
            <a:ext cx="2923309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3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2BEED6-104E-46D6-B740-307BDAF33C8D}"/>
              </a:ext>
            </a:extLst>
          </p:cNvPr>
          <p:cNvGrpSpPr/>
          <p:nvPr/>
        </p:nvGrpSpPr>
        <p:grpSpPr>
          <a:xfrm>
            <a:off x="91440" y="13544"/>
            <a:ext cx="7962316" cy="5767754"/>
            <a:chOff x="140675" y="0"/>
            <a:chExt cx="7962316" cy="5767754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DBF4AD7D-7E85-4575-B905-FB024B28701C}"/>
                </a:ext>
              </a:extLst>
            </p:cNvPr>
            <p:cNvSpPr/>
            <p:nvPr/>
          </p:nvSpPr>
          <p:spPr>
            <a:xfrm>
              <a:off x="140675" y="0"/>
              <a:ext cx="7962316" cy="5767754"/>
            </a:xfrm>
            <a:prstGeom prst="cloudCallout">
              <a:avLst>
                <a:gd name="adj1" fmla="val -48489"/>
                <a:gd name="adj2" fmla="val 6494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89DF44-E7BA-4B8D-981F-46BB36F38B91}"/>
                </a:ext>
              </a:extLst>
            </p:cNvPr>
            <p:cNvSpPr txBox="1"/>
            <p:nvPr/>
          </p:nvSpPr>
          <p:spPr>
            <a:xfrm>
              <a:off x="867844" y="738383"/>
              <a:ext cx="6507976" cy="398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2.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sở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lí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sở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tiễn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2.1.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sở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lí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Trước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tiên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chúng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ta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kĩ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Kỹ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vi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cực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khả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phó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nhu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thách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</a:t>
              </a:r>
              <a:r>
                <a:rPr kumimoji="0" lang="en-US" sz="2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khả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tâm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lý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 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kỹ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trẻ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trực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xử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lý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vấn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876956-F224-4878-A669-D985BE0BCC07}"/>
              </a:ext>
            </a:extLst>
          </p:cNvPr>
          <p:cNvGrpSpPr/>
          <p:nvPr/>
        </p:nvGrpSpPr>
        <p:grpSpPr>
          <a:xfrm>
            <a:off x="8102992" y="98474"/>
            <a:ext cx="3948334" cy="6654017"/>
            <a:chOff x="8102992" y="98474"/>
            <a:chExt cx="3948334" cy="6654017"/>
          </a:xfrm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03A1B5C7-D9C2-47D7-9119-E17B18A53DB9}"/>
                </a:ext>
              </a:extLst>
            </p:cNvPr>
            <p:cNvSpPr/>
            <p:nvPr/>
          </p:nvSpPr>
          <p:spPr>
            <a:xfrm>
              <a:off x="8102992" y="98474"/>
              <a:ext cx="3948334" cy="6654017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189F95-16CF-4438-8351-34289880BED1}"/>
                </a:ext>
              </a:extLst>
            </p:cNvPr>
            <p:cNvSpPr txBox="1"/>
            <p:nvPr/>
          </p:nvSpPr>
          <p:spPr>
            <a:xfrm>
              <a:off x="8201464" y="738383"/>
              <a:ext cx="3849861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Vì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sao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phải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giáo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dục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kĩ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năng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sống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cho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trẻ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mầm</a:t>
              </a:r>
              <a:r>
                <a:rPr lang="en-US" sz="200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non?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/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đứa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sở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hữu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riêng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biệt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mạnh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yếu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huy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mạnh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khắc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phục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yếu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sớm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bé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tốt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sáng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bị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thêm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r>
                <a:rPr lang="en-US" sz="2000" b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kỹ</a:t>
              </a:r>
              <a:r>
                <a:rPr lang="en-US" sz="2000" b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b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thiết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nền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tảng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chắc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1. Khi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vốn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kĩ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ngần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ngại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huy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tiềm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vốn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con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Do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r>
                <a:rPr lang="en-US" sz="2000" b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kỹ</a:t>
              </a:r>
              <a:r>
                <a:rPr lang="en-US" sz="2000" b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b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lứa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tuổi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này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nghĩa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quyết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mầm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non.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9298F93-C5E8-4CF4-9956-D990633E5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65" y="0"/>
            <a:ext cx="1003498" cy="69792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3115BE-CA20-445D-94A2-59FF864E1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50" y="4505403"/>
            <a:ext cx="1494970" cy="12383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53A666-4597-442A-9933-5C446F082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91" y="4191521"/>
            <a:ext cx="1176778" cy="9330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1876EE-2FBD-4FFE-A5D9-78772EACD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32" y="4280220"/>
            <a:ext cx="1003498" cy="6830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7F1F1DD-F223-4120-8004-B804834E0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112019"/>
            <a:ext cx="1146271" cy="144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64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6C5A4949-443A-4ACB-A9D8-983D65F77506}"/>
              </a:ext>
            </a:extLst>
          </p:cNvPr>
          <p:cNvSpPr/>
          <p:nvPr/>
        </p:nvSpPr>
        <p:spPr>
          <a:xfrm>
            <a:off x="112542" y="140677"/>
            <a:ext cx="5345723" cy="6527409"/>
          </a:xfrm>
          <a:prstGeom prst="snip2Diag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B43B0D22-C203-4D9E-B23C-7E5F75D6D85C}"/>
              </a:ext>
            </a:extLst>
          </p:cNvPr>
          <p:cNvSpPr/>
          <p:nvPr/>
        </p:nvSpPr>
        <p:spPr>
          <a:xfrm>
            <a:off x="5781822" y="140677"/>
            <a:ext cx="5992836" cy="6527409"/>
          </a:xfrm>
          <a:prstGeom prst="plaqu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A08B0-6083-4A3F-9F15-A99F51FAE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8" y="4849092"/>
            <a:ext cx="1413164" cy="1868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6ED03E-9350-43F8-BAC6-4DAB90169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39"/>
            <a:ext cx="1600200" cy="6766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FB6418-536E-4463-86C4-B2E6E835B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381" y="-49236"/>
            <a:ext cx="1413163" cy="11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7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217" y="764745"/>
            <a:ext cx="5317589" cy="588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3.1.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Con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Con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A5600-F22A-4272-BF4B-E6E9E22E4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63" y="-256222"/>
            <a:ext cx="1253837" cy="19049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423F55-4E12-4CAB-8AF9-43D7847A3AEE}"/>
              </a:ext>
            </a:extLst>
          </p:cNvPr>
          <p:cNvGrpSpPr/>
          <p:nvPr/>
        </p:nvGrpSpPr>
        <p:grpSpPr>
          <a:xfrm>
            <a:off x="5793723" y="585502"/>
            <a:ext cx="6121613" cy="6061751"/>
            <a:chOff x="5793723" y="585502"/>
            <a:chExt cx="6121613" cy="6061751"/>
          </a:xfrm>
        </p:grpSpPr>
        <p:pic>
          <p:nvPicPr>
            <p:cNvPr id="3" name="Picture 2" descr="C:\Users\Admin\Desktop\ảnh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432" y="585502"/>
              <a:ext cx="6006904" cy="5992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E4E1C0-5610-4F67-BB85-B943A4BBB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432" y="585502"/>
              <a:ext cx="6006904" cy="3942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D6405F-AB97-416C-B176-C0C7931E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432" y="6138604"/>
              <a:ext cx="6006904" cy="3942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7CD60E-4423-4D37-8FCD-98B3D1F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714783" y="3446699"/>
              <a:ext cx="6006904" cy="3942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63D947-0436-4230-AA73-412E922D1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7373" y="3446698"/>
              <a:ext cx="6006904" cy="394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21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3A06724-8818-4132-A1D9-02B9443E47F3}"/>
              </a:ext>
            </a:extLst>
          </p:cNvPr>
          <p:cNvGrpSpPr/>
          <p:nvPr/>
        </p:nvGrpSpPr>
        <p:grpSpPr>
          <a:xfrm>
            <a:off x="0" y="0"/>
            <a:ext cx="12056013" cy="2353010"/>
            <a:chOff x="0" y="0"/>
            <a:chExt cx="12056013" cy="2353010"/>
          </a:xfrm>
        </p:grpSpPr>
        <p:sp>
          <p:nvSpPr>
            <p:cNvPr id="2" name="Double Wave 1">
              <a:extLst>
                <a:ext uri="{FF2B5EF4-FFF2-40B4-BE49-F238E27FC236}">
                  <a16:creationId xmlns:a16="http://schemas.microsoft.com/office/drawing/2014/main" id="{A2713517-3266-4AFD-9C29-B1234B2BD4DB}"/>
                </a:ext>
              </a:extLst>
            </p:cNvPr>
            <p:cNvSpPr/>
            <p:nvPr/>
          </p:nvSpPr>
          <p:spPr>
            <a:xfrm>
              <a:off x="0" y="0"/>
              <a:ext cx="12056013" cy="2353010"/>
            </a:xfrm>
            <a:prstGeom prst="doubleWave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203083"/>
              <a:ext cx="11943471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3.2. </a:t>
              </a:r>
              <a:r>
                <a:rPr lang="en-US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Biện</a:t>
              </a:r>
              <a:r>
                <a:rPr lang="en-US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pháp</a:t>
              </a:r>
              <a:r>
                <a:rPr lang="en-US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2.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Giáo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dục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kỹ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qua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ngày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ngày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lễ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qua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lễ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: “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bé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”, “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Tết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Trung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thu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”, “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chợ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Tết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”...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tôi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tổ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trò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chơi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gian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thời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ôn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truyền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tộc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giáo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dục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lòng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hào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tộc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ơn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hy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sinh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lợi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ích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tộc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lợi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ích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trồng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cố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kĩ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phối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kĩ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xử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trước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đám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đông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hay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kĩ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thân.Thông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qua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phấn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đấu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tập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này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trở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ích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xã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6" name="Picture 5" descr="C:\Users\Admin\Desktop\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28" y="2034354"/>
            <a:ext cx="6189785" cy="438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dmin\Desktop\b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4" y="2353010"/>
            <a:ext cx="5250302" cy="367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328303-4081-475B-9FB5-25758E2F6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96" y="1176505"/>
            <a:ext cx="3483427" cy="490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80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0043 -0.946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2522</Words>
  <Application>Microsoft Office PowerPoint</Application>
  <PresentationFormat>Widescreen</PresentationFormat>
  <Paragraphs>137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2021-11-04T05:38:15Z</dcterms:created>
  <dcterms:modified xsi:type="dcterms:W3CDTF">2022-03-10T07:28:34Z</dcterms:modified>
</cp:coreProperties>
</file>